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4" r:id="rId16"/>
    <p:sldId id="263" r:id="rId17"/>
    <p:sldId id="280" r:id="rId18"/>
    <p:sldId id="265" r:id="rId19"/>
    <p:sldId id="268" r:id="rId20"/>
    <p:sldId id="266" r:id="rId21"/>
    <p:sldId id="271" r:id="rId22"/>
    <p:sldId id="267" r:id="rId23"/>
    <p:sldId id="269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138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184AA-3FA2-48A5-96BA-5F7C113A94FF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544119A3-CD9B-4D5C-8B22-09473BE9EB5E}">
      <dgm:prSet/>
      <dgm:spPr/>
      <dgm:t>
        <a:bodyPr/>
        <a:lstStyle/>
        <a:p>
          <a:pPr rtl="0"/>
          <a:r>
            <a:rPr lang="en-US" b="1" dirty="0" smtClean="0"/>
            <a:t>Effects of smoking on the prevalence and severity of periodontal diseases</a:t>
          </a:r>
          <a:endParaRPr lang="en-IN" dirty="0"/>
        </a:p>
      </dgm:t>
    </dgm:pt>
    <dgm:pt modelId="{60E68FCA-C00F-4812-922B-F4E933EF2CA0}" type="parTrans" cxnId="{BA1D49EF-C8C7-4BD7-9CFA-C2A88D91CF95}">
      <dgm:prSet/>
      <dgm:spPr/>
      <dgm:t>
        <a:bodyPr/>
        <a:lstStyle/>
        <a:p>
          <a:endParaRPr lang="en-IN"/>
        </a:p>
      </dgm:t>
    </dgm:pt>
    <dgm:pt modelId="{E532699D-4934-429F-AB00-2DD2D11D950B}" type="sibTrans" cxnId="{BA1D49EF-C8C7-4BD7-9CFA-C2A88D91CF95}">
      <dgm:prSet/>
      <dgm:spPr/>
      <dgm:t>
        <a:bodyPr/>
        <a:lstStyle/>
        <a:p>
          <a:endParaRPr lang="en-IN"/>
        </a:p>
      </dgm:t>
    </dgm:pt>
    <dgm:pt modelId="{A8BE370D-0BF2-430D-8D08-E9705374E425}">
      <dgm:prSet/>
      <dgm:spPr/>
      <dgm:t>
        <a:bodyPr/>
        <a:lstStyle/>
        <a:p>
          <a:pPr rtl="0"/>
          <a:r>
            <a:rPr lang="en-US" b="1" dirty="0" smtClean="0"/>
            <a:t>Effects of smoking on the etiology and pathogenesis of periodontal disease</a:t>
          </a:r>
          <a:endParaRPr lang="en-IN" dirty="0"/>
        </a:p>
      </dgm:t>
    </dgm:pt>
    <dgm:pt modelId="{6FB36BE6-38B7-43D3-9071-BA522F8200E2}" type="parTrans" cxnId="{F7407FCF-DAB0-43C4-8A6A-05909E576766}">
      <dgm:prSet/>
      <dgm:spPr/>
      <dgm:t>
        <a:bodyPr/>
        <a:lstStyle/>
        <a:p>
          <a:endParaRPr lang="en-IN"/>
        </a:p>
      </dgm:t>
    </dgm:pt>
    <dgm:pt modelId="{491C78ED-AFB1-49EA-96AF-944C5344B92C}" type="sibTrans" cxnId="{F7407FCF-DAB0-43C4-8A6A-05909E576766}">
      <dgm:prSet/>
      <dgm:spPr/>
      <dgm:t>
        <a:bodyPr/>
        <a:lstStyle/>
        <a:p>
          <a:endParaRPr lang="en-IN"/>
        </a:p>
      </dgm:t>
    </dgm:pt>
    <dgm:pt modelId="{7A5299C0-F2C7-428A-9310-4DCEDBE4F6BB}">
      <dgm:prSet/>
      <dgm:spPr/>
      <dgm:t>
        <a:bodyPr/>
        <a:lstStyle/>
        <a:p>
          <a:pPr rtl="0"/>
          <a:r>
            <a:rPr lang="en-US" b="1" dirty="0" smtClean="0"/>
            <a:t>Effects of smoking on the response to </a:t>
          </a:r>
          <a:r>
            <a:rPr lang="en-IN" b="1" dirty="0" smtClean="0"/>
            <a:t>periodontal therapy</a:t>
          </a:r>
          <a:endParaRPr lang="en-IN" dirty="0"/>
        </a:p>
      </dgm:t>
    </dgm:pt>
    <dgm:pt modelId="{F991A1E4-7BFB-4713-B7A7-627AEAD681B7}" type="parTrans" cxnId="{0FD5DAEF-7F4D-492D-8DA1-3A4E7F4C21BA}">
      <dgm:prSet/>
      <dgm:spPr/>
      <dgm:t>
        <a:bodyPr/>
        <a:lstStyle/>
        <a:p>
          <a:endParaRPr lang="en-IN"/>
        </a:p>
      </dgm:t>
    </dgm:pt>
    <dgm:pt modelId="{EF5C598C-D42E-4D75-B986-40C6E2BA58D8}" type="sibTrans" cxnId="{0FD5DAEF-7F4D-492D-8DA1-3A4E7F4C21BA}">
      <dgm:prSet/>
      <dgm:spPr/>
      <dgm:t>
        <a:bodyPr/>
        <a:lstStyle/>
        <a:p>
          <a:endParaRPr lang="en-IN"/>
        </a:p>
      </dgm:t>
    </dgm:pt>
    <dgm:pt modelId="{9C9DD2C1-3DC5-474F-A222-182D5B89432B}">
      <dgm:prSet/>
      <dgm:spPr/>
      <dgm:t>
        <a:bodyPr/>
        <a:lstStyle/>
        <a:p>
          <a:pPr rtl="0"/>
          <a:r>
            <a:rPr lang="en-US" b="1" dirty="0" smtClean="0"/>
            <a:t>Effects of smoking cessation on </a:t>
          </a:r>
          <a:r>
            <a:rPr lang="en-IN" b="1" dirty="0" smtClean="0"/>
            <a:t>periodontal treatment outcomes</a:t>
          </a:r>
          <a:endParaRPr lang="en-IN" dirty="0"/>
        </a:p>
      </dgm:t>
    </dgm:pt>
    <dgm:pt modelId="{9330CA0D-9587-4F75-90C0-58A126638691}" type="parTrans" cxnId="{54B7533A-DF57-4AA6-ABF5-C36F9D68E46C}">
      <dgm:prSet/>
      <dgm:spPr/>
      <dgm:t>
        <a:bodyPr/>
        <a:lstStyle/>
        <a:p>
          <a:endParaRPr lang="en-IN"/>
        </a:p>
      </dgm:t>
    </dgm:pt>
    <dgm:pt modelId="{BAADB1A5-A4A4-4077-A0F2-C06E54A35441}" type="sibTrans" cxnId="{54B7533A-DF57-4AA6-ABF5-C36F9D68E46C}">
      <dgm:prSet/>
      <dgm:spPr/>
      <dgm:t>
        <a:bodyPr/>
        <a:lstStyle/>
        <a:p>
          <a:endParaRPr lang="en-IN"/>
        </a:p>
      </dgm:t>
    </dgm:pt>
    <dgm:pt modelId="{8D53BC79-6FF2-4A8A-9032-61C25A7BF51D}" type="pres">
      <dgm:prSet presAssocID="{E68184AA-3FA2-48A5-96BA-5F7C113A94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E339C5D-B033-4D8A-9700-C69B2F328B97}" type="pres">
      <dgm:prSet presAssocID="{544119A3-CD9B-4D5C-8B22-09473BE9EB5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BB8CA87-DDF9-4A80-9450-3EB150989378}" type="pres">
      <dgm:prSet presAssocID="{E532699D-4934-429F-AB00-2DD2D11D950B}" presName="spacer" presStyleCnt="0"/>
      <dgm:spPr/>
    </dgm:pt>
    <dgm:pt modelId="{6956D55C-CAFF-431D-9A72-4B3D77EA5398}" type="pres">
      <dgm:prSet presAssocID="{A8BE370D-0BF2-430D-8D08-E9705374E4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C192B5-22A6-42C2-A110-D623BD00AF6B}" type="pres">
      <dgm:prSet presAssocID="{491C78ED-AFB1-49EA-96AF-944C5344B92C}" presName="spacer" presStyleCnt="0"/>
      <dgm:spPr/>
    </dgm:pt>
    <dgm:pt modelId="{4B68A544-83B0-46EA-B235-EBD26ECCB3A5}" type="pres">
      <dgm:prSet presAssocID="{7A5299C0-F2C7-428A-9310-4DCEDBE4F6B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5BE2FD4-251E-4EA3-96BD-6D0A75B393A0}" type="pres">
      <dgm:prSet presAssocID="{EF5C598C-D42E-4D75-B986-40C6E2BA58D8}" presName="spacer" presStyleCnt="0"/>
      <dgm:spPr/>
    </dgm:pt>
    <dgm:pt modelId="{3BE43E7F-685E-44F2-9194-0D17D043F77E}" type="pres">
      <dgm:prSet presAssocID="{9C9DD2C1-3DC5-474F-A222-182D5B8943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67D9B83-7831-4506-AC07-D9441DC88B45}" type="presOf" srcId="{7A5299C0-F2C7-428A-9310-4DCEDBE4F6BB}" destId="{4B68A544-83B0-46EA-B235-EBD26ECCB3A5}" srcOrd="0" destOrd="0" presId="urn:microsoft.com/office/officeart/2005/8/layout/vList2"/>
    <dgm:cxn modelId="{D60A0120-5776-4FDB-90B5-2AEF059BD97C}" type="presOf" srcId="{544119A3-CD9B-4D5C-8B22-09473BE9EB5E}" destId="{AE339C5D-B033-4D8A-9700-C69B2F328B97}" srcOrd="0" destOrd="0" presId="urn:microsoft.com/office/officeart/2005/8/layout/vList2"/>
    <dgm:cxn modelId="{294D19AE-9592-4B31-923A-EECF63DC459E}" type="presOf" srcId="{A8BE370D-0BF2-430D-8D08-E9705374E425}" destId="{6956D55C-CAFF-431D-9A72-4B3D77EA5398}" srcOrd="0" destOrd="0" presId="urn:microsoft.com/office/officeart/2005/8/layout/vList2"/>
    <dgm:cxn modelId="{54B7533A-DF57-4AA6-ABF5-C36F9D68E46C}" srcId="{E68184AA-3FA2-48A5-96BA-5F7C113A94FF}" destId="{9C9DD2C1-3DC5-474F-A222-182D5B89432B}" srcOrd="3" destOrd="0" parTransId="{9330CA0D-9587-4F75-90C0-58A126638691}" sibTransId="{BAADB1A5-A4A4-4077-A0F2-C06E54A35441}"/>
    <dgm:cxn modelId="{7285ECC9-C358-48F7-B1F3-9B56DE1DBC3D}" type="presOf" srcId="{E68184AA-3FA2-48A5-96BA-5F7C113A94FF}" destId="{8D53BC79-6FF2-4A8A-9032-61C25A7BF51D}" srcOrd="0" destOrd="0" presId="urn:microsoft.com/office/officeart/2005/8/layout/vList2"/>
    <dgm:cxn modelId="{0FD5DAEF-7F4D-492D-8DA1-3A4E7F4C21BA}" srcId="{E68184AA-3FA2-48A5-96BA-5F7C113A94FF}" destId="{7A5299C0-F2C7-428A-9310-4DCEDBE4F6BB}" srcOrd="2" destOrd="0" parTransId="{F991A1E4-7BFB-4713-B7A7-627AEAD681B7}" sibTransId="{EF5C598C-D42E-4D75-B986-40C6E2BA58D8}"/>
    <dgm:cxn modelId="{F7407FCF-DAB0-43C4-8A6A-05909E576766}" srcId="{E68184AA-3FA2-48A5-96BA-5F7C113A94FF}" destId="{A8BE370D-0BF2-430D-8D08-E9705374E425}" srcOrd="1" destOrd="0" parTransId="{6FB36BE6-38B7-43D3-9071-BA522F8200E2}" sibTransId="{491C78ED-AFB1-49EA-96AF-944C5344B92C}"/>
    <dgm:cxn modelId="{2C9DF6F9-FCEF-437F-9DA6-27F504AEFD10}" type="presOf" srcId="{9C9DD2C1-3DC5-474F-A222-182D5B89432B}" destId="{3BE43E7F-685E-44F2-9194-0D17D043F77E}" srcOrd="0" destOrd="0" presId="urn:microsoft.com/office/officeart/2005/8/layout/vList2"/>
    <dgm:cxn modelId="{BA1D49EF-C8C7-4BD7-9CFA-C2A88D91CF95}" srcId="{E68184AA-3FA2-48A5-96BA-5F7C113A94FF}" destId="{544119A3-CD9B-4D5C-8B22-09473BE9EB5E}" srcOrd="0" destOrd="0" parTransId="{60E68FCA-C00F-4812-922B-F4E933EF2CA0}" sibTransId="{E532699D-4934-429F-AB00-2DD2D11D950B}"/>
    <dgm:cxn modelId="{39259658-C142-499E-BE8C-1E858449FA60}" type="presParOf" srcId="{8D53BC79-6FF2-4A8A-9032-61C25A7BF51D}" destId="{AE339C5D-B033-4D8A-9700-C69B2F328B97}" srcOrd="0" destOrd="0" presId="urn:microsoft.com/office/officeart/2005/8/layout/vList2"/>
    <dgm:cxn modelId="{F081F05D-54AD-4555-9A62-605C23989BC8}" type="presParOf" srcId="{8D53BC79-6FF2-4A8A-9032-61C25A7BF51D}" destId="{9BB8CA87-DDF9-4A80-9450-3EB150989378}" srcOrd="1" destOrd="0" presId="urn:microsoft.com/office/officeart/2005/8/layout/vList2"/>
    <dgm:cxn modelId="{4437C8D9-E44E-4914-A414-30CFE0951398}" type="presParOf" srcId="{8D53BC79-6FF2-4A8A-9032-61C25A7BF51D}" destId="{6956D55C-CAFF-431D-9A72-4B3D77EA5398}" srcOrd="2" destOrd="0" presId="urn:microsoft.com/office/officeart/2005/8/layout/vList2"/>
    <dgm:cxn modelId="{137A13B8-ECCE-4713-AA51-8A4CF659B8A1}" type="presParOf" srcId="{8D53BC79-6FF2-4A8A-9032-61C25A7BF51D}" destId="{58C192B5-22A6-42C2-A110-D623BD00AF6B}" srcOrd="3" destOrd="0" presId="urn:microsoft.com/office/officeart/2005/8/layout/vList2"/>
    <dgm:cxn modelId="{C727729D-6D6F-4227-9B4E-243DA33F8F3B}" type="presParOf" srcId="{8D53BC79-6FF2-4A8A-9032-61C25A7BF51D}" destId="{4B68A544-83B0-46EA-B235-EBD26ECCB3A5}" srcOrd="4" destOrd="0" presId="urn:microsoft.com/office/officeart/2005/8/layout/vList2"/>
    <dgm:cxn modelId="{4EF6A7BF-A001-4244-91B1-6F9A0BEA38EB}" type="presParOf" srcId="{8D53BC79-6FF2-4A8A-9032-61C25A7BF51D}" destId="{75BE2FD4-251E-4EA3-96BD-6D0A75B393A0}" srcOrd="5" destOrd="0" presId="urn:microsoft.com/office/officeart/2005/8/layout/vList2"/>
    <dgm:cxn modelId="{92F0FE87-AB16-44C1-A09F-8A7FAD674B68}" type="presParOf" srcId="{8D53BC79-6FF2-4A8A-9032-61C25A7BF51D}" destId="{3BE43E7F-685E-44F2-9194-0D17D043F7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14A93-12D3-447B-9116-195F059F0515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8A617907-266C-488A-AEDD-B096B2B1C5AB}">
      <dgm:prSet/>
      <dgm:spPr/>
      <dgm:t>
        <a:bodyPr/>
        <a:lstStyle/>
        <a:p>
          <a:pPr rtl="0"/>
          <a:r>
            <a:rPr lang="en-IN" b="1" smtClean="0"/>
            <a:t>ASK</a:t>
          </a:r>
          <a:endParaRPr lang="en-IN"/>
        </a:p>
      </dgm:t>
    </dgm:pt>
    <dgm:pt modelId="{71158EB4-1EDD-481D-8EB1-54BF149C528A}" type="parTrans" cxnId="{E060BED4-D662-4601-B356-714ADB90FFDA}">
      <dgm:prSet/>
      <dgm:spPr/>
      <dgm:t>
        <a:bodyPr/>
        <a:lstStyle/>
        <a:p>
          <a:endParaRPr lang="en-IN"/>
        </a:p>
      </dgm:t>
    </dgm:pt>
    <dgm:pt modelId="{66C813F2-0D07-4C6C-8C10-751BEA201503}" type="sibTrans" cxnId="{E060BED4-D662-4601-B356-714ADB90FFDA}">
      <dgm:prSet/>
      <dgm:spPr/>
      <dgm:t>
        <a:bodyPr/>
        <a:lstStyle/>
        <a:p>
          <a:endParaRPr lang="en-IN"/>
        </a:p>
      </dgm:t>
    </dgm:pt>
    <dgm:pt modelId="{896B5EBD-6E79-4D76-927C-7F737280A2D7}">
      <dgm:prSet/>
      <dgm:spPr/>
      <dgm:t>
        <a:bodyPr/>
        <a:lstStyle/>
        <a:p>
          <a:pPr rtl="0"/>
          <a:r>
            <a:rPr lang="en-IN" b="1" smtClean="0"/>
            <a:t>ADVISE</a:t>
          </a:r>
          <a:endParaRPr lang="en-IN"/>
        </a:p>
      </dgm:t>
    </dgm:pt>
    <dgm:pt modelId="{7B9DFCF6-9BF1-4F21-ADDE-DE1067A7203A}" type="parTrans" cxnId="{1BAB0F6A-476C-4D62-8660-4194503BDC31}">
      <dgm:prSet/>
      <dgm:spPr/>
      <dgm:t>
        <a:bodyPr/>
        <a:lstStyle/>
        <a:p>
          <a:endParaRPr lang="en-IN"/>
        </a:p>
      </dgm:t>
    </dgm:pt>
    <dgm:pt modelId="{806FE458-A0D3-446C-97A4-9514B705720C}" type="sibTrans" cxnId="{1BAB0F6A-476C-4D62-8660-4194503BDC31}">
      <dgm:prSet/>
      <dgm:spPr/>
      <dgm:t>
        <a:bodyPr/>
        <a:lstStyle/>
        <a:p>
          <a:endParaRPr lang="en-IN"/>
        </a:p>
      </dgm:t>
    </dgm:pt>
    <dgm:pt modelId="{89B4399A-6C23-4FBD-9B39-00A0C70D78C7}">
      <dgm:prSet/>
      <dgm:spPr/>
      <dgm:t>
        <a:bodyPr/>
        <a:lstStyle/>
        <a:p>
          <a:pPr rtl="0"/>
          <a:r>
            <a:rPr lang="en-IN" b="1" smtClean="0"/>
            <a:t>ASSESS</a:t>
          </a:r>
          <a:endParaRPr lang="en-IN"/>
        </a:p>
      </dgm:t>
    </dgm:pt>
    <dgm:pt modelId="{823B04FE-1B1C-4BD2-B99D-ED560845B1C6}" type="parTrans" cxnId="{BAA31E21-AD4F-4FD7-B1DD-2389D33B9ABD}">
      <dgm:prSet/>
      <dgm:spPr/>
      <dgm:t>
        <a:bodyPr/>
        <a:lstStyle/>
        <a:p>
          <a:endParaRPr lang="en-IN"/>
        </a:p>
      </dgm:t>
    </dgm:pt>
    <dgm:pt modelId="{A7054C4F-5CFD-4AA1-A7F0-7C41E42F5D8F}" type="sibTrans" cxnId="{BAA31E21-AD4F-4FD7-B1DD-2389D33B9ABD}">
      <dgm:prSet/>
      <dgm:spPr/>
      <dgm:t>
        <a:bodyPr/>
        <a:lstStyle/>
        <a:p>
          <a:endParaRPr lang="en-IN"/>
        </a:p>
      </dgm:t>
    </dgm:pt>
    <dgm:pt modelId="{4199D0DF-93AE-4F61-BE75-889DC1935E87}">
      <dgm:prSet/>
      <dgm:spPr/>
      <dgm:t>
        <a:bodyPr/>
        <a:lstStyle/>
        <a:p>
          <a:pPr rtl="0"/>
          <a:r>
            <a:rPr lang="en-IN" b="1" smtClean="0"/>
            <a:t>ASSIST</a:t>
          </a:r>
          <a:endParaRPr lang="en-IN"/>
        </a:p>
      </dgm:t>
    </dgm:pt>
    <dgm:pt modelId="{ECB8A6AB-6A1B-44DC-B7DD-4E86A2DE8BDC}" type="parTrans" cxnId="{5C67AB6D-B6A6-4442-A4D9-2B2FC5D07FC3}">
      <dgm:prSet/>
      <dgm:spPr/>
      <dgm:t>
        <a:bodyPr/>
        <a:lstStyle/>
        <a:p>
          <a:endParaRPr lang="en-IN"/>
        </a:p>
      </dgm:t>
    </dgm:pt>
    <dgm:pt modelId="{4BB9BC98-49A8-4850-9E3B-CAB51420CD37}" type="sibTrans" cxnId="{5C67AB6D-B6A6-4442-A4D9-2B2FC5D07FC3}">
      <dgm:prSet/>
      <dgm:spPr/>
      <dgm:t>
        <a:bodyPr/>
        <a:lstStyle/>
        <a:p>
          <a:endParaRPr lang="en-IN"/>
        </a:p>
      </dgm:t>
    </dgm:pt>
    <dgm:pt modelId="{3C5E902D-E698-45F9-B04E-C4CB20C5F95E}">
      <dgm:prSet/>
      <dgm:spPr/>
      <dgm:t>
        <a:bodyPr/>
        <a:lstStyle/>
        <a:p>
          <a:pPr rtl="0"/>
          <a:r>
            <a:rPr lang="en-IN" b="1" smtClean="0"/>
            <a:t>ARRANGE</a:t>
          </a:r>
          <a:endParaRPr lang="en-IN"/>
        </a:p>
      </dgm:t>
    </dgm:pt>
    <dgm:pt modelId="{15CEA26F-0D11-49FD-89F7-2A75EB98F4B9}" type="parTrans" cxnId="{7974E28A-9F8C-4E3F-BAC4-2BF78220B1BD}">
      <dgm:prSet/>
      <dgm:spPr/>
      <dgm:t>
        <a:bodyPr/>
        <a:lstStyle/>
        <a:p>
          <a:endParaRPr lang="en-IN"/>
        </a:p>
      </dgm:t>
    </dgm:pt>
    <dgm:pt modelId="{151035C8-D41E-4FA9-BD68-E237380E1949}" type="sibTrans" cxnId="{7974E28A-9F8C-4E3F-BAC4-2BF78220B1BD}">
      <dgm:prSet/>
      <dgm:spPr/>
      <dgm:t>
        <a:bodyPr/>
        <a:lstStyle/>
        <a:p>
          <a:endParaRPr lang="en-IN"/>
        </a:p>
      </dgm:t>
    </dgm:pt>
    <dgm:pt modelId="{B4792E0B-3DDB-414A-ABB6-A46538258352}" type="pres">
      <dgm:prSet presAssocID="{26914A93-12D3-447B-9116-195F059F0515}" presName="CompostProcess" presStyleCnt="0">
        <dgm:presLayoutVars>
          <dgm:dir/>
          <dgm:resizeHandles val="exact"/>
        </dgm:presLayoutVars>
      </dgm:prSet>
      <dgm:spPr/>
    </dgm:pt>
    <dgm:pt modelId="{61AA7ED7-E9F5-4A24-88FF-1020EDC88A90}" type="pres">
      <dgm:prSet presAssocID="{26914A93-12D3-447B-9116-195F059F0515}" presName="arrow" presStyleLbl="bgShp" presStyleIdx="0" presStyleCnt="1"/>
      <dgm:spPr/>
    </dgm:pt>
    <dgm:pt modelId="{21DBA79F-8ACD-4FC0-A7F6-3CE937691CDE}" type="pres">
      <dgm:prSet presAssocID="{26914A93-12D3-447B-9116-195F059F0515}" presName="linearProcess" presStyleCnt="0"/>
      <dgm:spPr/>
    </dgm:pt>
    <dgm:pt modelId="{FA4C9404-34B2-48A6-BDC0-CB78EB1A7270}" type="pres">
      <dgm:prSet presAssocID="{8A617907-266C-488A-AEDD-B096B2B1C5AB}" presName="textNode" presStyleLbl="node1" presStyleIdx="0" presStyleCnt="5">
        <dgm:presLayoutVars>
          <dgm:bulletEnabled val="1"/>
        </dgm:presLayoutVars>
      </dgm:prSet>
      <dgm:spPr/>
    </dgm:pt>
    <dgm:pt modelId="{7746D593-C5D5-42B4-B328-0E532E5C028D}" type="pres">
      <dgm:prSet presAssocID="{66C813F2-0D07-4C6C-8C10-751BEA201503}" presName="sibTrans" presStyleCnt="0"/>
      <dgm:spPr/>
    </dgm:pt>
    <dgm:pt modelId="{2975A43B-53FB-4F03-82E7-89E07E70F7C5}" type="pres">
      <dgm:prSet presAssocID="{896B5EBD-6E79-4D76-927C-7F737280A2D7}" presName="textNode" presStyleLbl="node1" presStyleIdx="1" presStyleCnt="5">
        <dgm:presLayoutVars>
          <dgm:bulletEnabled val="1"/>
        </dgm:presLayoutVars>
      </dgm:prSet>
      <dgm:spPr/>
    </dgm:pt>
    <dgm:pt modelId="{F7287F4A-C71D-4E21-841A-D77B6D49DC9E}" type="pres">
      <dgm:prSet presAssocID="{806FE458-A0D3-446C-97A4-9514B705720C}" presName="sibTrans" presStyleCnt="0"/>
      <dgm:spPr/>
    </dgm:pt>
    <dgm:pt modelId="{AEB0888D-0B74-4783-A7C8-022248A67089}" type="pres">
      <dgm:prSet presAssocID="{89B4399A-6C23-4FBD-9B39-00A0C70D78C7}" presName="textNode" presStyleLbl="node1" presStyleIdx="2" presStyleCnt="5">
        <dgm:presLayoutVars>
          <dgm:bulletEnabled val="1"/>
        </dgm:presLayoutVars>
      </dgm:prSet>
      <dgm:spPr/>
    </dgm:pt>
    <dgm:pt modelId="{2DDB1FDB-C9F5-4671-B436-BDDC39984908}" type="pres">
      <dgm:prSet presAssocID="{A7054C4F-5CFD-4AA1-A7F0-7C41E42F5D8F}" presName="sibTrans" presStyleCnt="0"/>
      <dgm:spPr/>
    </dgm:pt>
    <dgm:pt modelId="{8989D8E8-6512-481C-80D7-FABF7B760CCA}" type="pres">
      <dgm:prSet presAssocID="{4199D0DF-93AE-4F61-BE75-889DC1935E87}" presName="textNode" presStyleLbl="node1" presStyleIdx="3" presStyleCnt="5">
        <dgm:presLayoutVars>
          <dgm:bulletEnabled val="1"/>
        </dgm:presLayoutVars>
      </dgm:prSet>
      <dgm:spPr/>
    </dgm:pt>
    <dgm:pt modelId="{15ED5443-E23C-4DDD-8222-3677EDC6332C}" type="pres">
      <dgm:prSet presAssocID="{4BB9BC98-49A8-4850-9E3B-CAB51420CD37}" presName="sibTrans" presStyleCnt="0"/>
      <dgm:spPr/>
    </dgm:pt>
    <dgm:pt modelId="{C56B3FB7-EFCD-4729-9D6A-0FCF93547D84}" type="pres">
      <dgm:prSet presAssocID="{3C5E902D-E698-45F9-B04E-C4CB20C5F95E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94C130E-39AC-4355-9E4E-4511E96EB281}" type="presOf" srcId="{3C5E902D-E698-45F9-B04E-C4CB20C5F95E}" destId="{C56B3FB7-EFCD-4729-9D6A-0FCF93547D84}" srcOrd="0" destOrd="0" presId="urn:microsoft.com/office/officeart/2005/8/layout/hProcess9"/>
    <dgm:cxn modelId="{5C67AB6D-B6A6-4442-A4D9-2B2FC5D07FC3}" srcId="{26914A93-12D3-447B-9116-195F059F0515}" destId="{4199D0DF-93AE-4F61-BE75-889DC1935E87}" srcOrd="3" destOrd="0" parTransId="{ECB8A6AB-6A1B-44DC-B7DD-4E86A2DE8BDC}" sibTransId="{4BB9BC98-49A8-4850-9E3B-CAB51420CD37}"/>
    <dgm:cxn modelId="{5764A016-40C2-40AD-96C6-6D22B146FDD1}" type="presOf" srcId="{26914A93-12D3-447B-9116-195F059F0515}" destId="{B4792E0B-3DDB-414A-ABB6-A46538258352}" srcOrd="0" destOrd="0" presId="urn:microsoft.com/office/officeart/2005/8/layout/hProcess9"/>
    <dgm:cxn modelId="{C5BCE7DB-96D2-498D-A610-99884490EA01}" type="presOf" srcId="{89B4399A-6C23-4FBD-9B39-00A0C70D78C7}" destId="{AEB0888D-0B74-4783-A7C8-022248A67089}" srcOrd="0" destOrd="0" presId="urn:microsoft.com/office/officeart/2005/8/layout/hProcess9"/>
    <dgm:cxn modelId="{085619A9-633F-47F8-B815-FFAF133F3431}" type="presOf" srcId="{8A617907-266C-488A-AEDD-B096B2B1C5AB}" destId="{FA4C9404-34B2-48A6-BDC0-CB78EB1A7270}" srcOrd="0" destOrd="0" presId="urn:microsoft.com/office/officeart/2005/8/layout/hProcess9"/>
    <dgm:cxn modelId="{E060BED4-D662-4601-B356-714ADB90FFDA}" srcId="{26914A93-12D3-447B-9116-195F059F0515}" destId="{8A617907-266C-488A-AEDD-B096B2B1C5AB}" srcOrd="0" destOrd="0" parTransId="{71158EB4-1EDD-481D-8EB1-54BF149C528A}" sibTransId="{66C813F2-0D07-4C6C-8C10-751BEA201503}"/>
    <dgm:cxn modelId="{1BAB0F6A-476C-4D62-8660-4194503BDC31}" srcId="{26914A93-12D3-447B-9116-195F059F0515}" destId="{896B5EBD-6E79-4D76-927C-7F737280A2D7}" srcOrd="1" destOrd="0" parTransId="{7B9DFCF6-9BF1-4F21-ADDE-DE1067A7203A}" sibTransId="{806FE458-A0D3-446C-97A4-9514B705720C}"/>
    <dgm:cxn modelId="{22A4A18D-8607-4C99-88E5-CCB368687293}" type="presOf" srcId="{896B5EBD-6E79-4D76-927C-7F737280A2D7}" destId="{2975A43B-53FB-4F03-82E7-89E07E70F7C5}" srcOrd="0" destOrd="0" presId="urn:microsoft.com/office/officeart/2005/8/layout/hProcess9"/>
    <dgm:cxn modelId="{5B6B51C5-F3B4-4040-BE8A-D8498C3BDB68}" type="presOf" srcId="{4199D0DF-93AE-4F61-BE75-889DC1935E87}" destId="{8989D8E8-6512-481C-80D7-FABF7B760CCA}" srcOrd="0" destOrd="0" presId="urn:microsoft.com/office/officeart/2005/8/layout/hProcess9"/>
    <dgm:cxn modelId="{BAA31E21-AD4F-4FD7-B1DD-2389D33B9ABD}" srcId="{26914A93-12D3-447B-9116-195F059F0515}" destId="{89B4399A-6C23-4FBD-9B39-00A0C70D78C7}" srcOrd="2" destOrd="0" parTransId="{823B04FE-1B1C-4BD2-B99D-ED560845B1C6}" sibTransId="{A7054C4F-5CFD-4AA1-A7F0-7C41E42F5D8F}"/>
    <dgm:cxn modelId="{7974E28A-9F8C-4E3F-BAC4-2BF78220B1BD}" srcId="{26914A93-12D3-447B-9116-195F059F0515}" destId="{3C5E902D-E698-45F9-B04E-C4CB20C5F95E}" srcOrd="4" destOrd="0" parTransId="{15CEA26F-0D11-49FD-89F7-2A75EB98F4B9}" sibTransId="{151035C8-D41E-4FA9-BD68-E237380E1949}"/>
    <dgm:cxn modelId="{DA8BE57C-6825-4CAA-B8CA-91EFB41E625D}" type="presParOf" srcId="{B4792E0B-3DDB-414A-ABB6-A46538258352}" destId="{61AA7ED7-E9F5-4A24-88FF-1020EDC88A90}" srcOrd="0" destOrd="0" presId="urn:microsoft.com/office/officeart/2005/8/layout/hProcess9"/>
    <dgm:cxn modelId="{EC697690-4D19-4CEF-B23D-1916C15671E5}" type="presParOf" srcId="{B4792E0B-3DDB-414A-ABB6-A46538258352}" destId="{21DBA79F-8ACD-4FC0-A7F6-3CE937691CDE}" srcOrd="1" destOrd="0" presId="urn:microsoft.com/office/officeart/2005/8/layout/hProcess9"/>
    <dgm:cxn modelId="{F320C1E6-C9E7-44ED-BAAC-D40B975D9E71}" type="presParOf" srcId="{21DBA79F-8ACD-4FC0-A7F6-3CE937691CDE}" destId="{FA4C9404-34B2-48A6-BDC0-CB78EB1A7270}" srcOrd="0" destOrd="0" presId="urn:microsoft.com/office/officeart/2005/8/layout/hProcess9"/>
    <dgm:cxn modelId="{A549F58A-AF61-4F00-9EE6-11C2FF6C9FB4}" type="presParOf" srcId="{21DBA79F-8ACD-4FC0-A7F6-3CE937691CDE}" destId="{7746D593-C5D5-42B4-B328-0E532E5C028D}" srcOrd="1" destOrd="0" presId="urn:microsoft.com/office/officeart/2005/8/layout/hProcess9"/>
    <dgm:cxn modelId="{04A1EC9B-E213-4D48-889E-A27DB3497C3F}" type="presParOf" srcId="{21DBA79F-8ACD-4FC0-A7F6-3CE937691CDE}" destId="{2975A43B-53FB-4F03-82E7-89E07E70F7C5}" srcOrd="2" destOrd="0" presId="urn:microsoft.com/office/officeart/2005/8/layout/hProcess9"/>
    <dgm:cxn modelId="{B48E135C-8BF2-4184-AEB4-6E46A8962008}" type="presParOf" srcId="{21DBA79F-8ACD-4FC0-A7F6-3CE937691CDE}" destId="{F7287F4A-C71D-4E21-841A-D77B6D49DC9E}" srcOrd="3" destOrd="0" presId="urn:microsoft.com/office/officeart/2005/8/layout/hProcess9"/>
    <dgm:cxn modelId="{05BC4D8A-5F6B-4096-A93A-8FBFC5CC2D9B}" type="presParOf" srcId="{21DBA79F-8ACD-4FC0-A7F6-3CE937691CDE}" destId="{AEB0888D-0B74-4783-A7C8-022248A67089}" srcOrd="4" destOrd="0" presId="urn:microsoft.com/office/officeart/2005/8/layout/hProcess9"/>
    <dgm:cxn modelId="{2C44F9B4-8BD2-4DA7-A63D-16194AB3833A}" type="presParOf" srcId="{21DBA79F-8ACD-4FC0-A7F6-3CE937691CDE}" destId="{2DDB1FDB-C9F5-4671-B436-BDDC39984908}" srcOrd="5" destOrd="0" presId="urn:microsoft.com/office/officeart/2005/8/layout/hProcess9"/>
    <dgm:cxn modelId="{8D167532-3456-4E90-A95E-65519FE0F2E5}" type="presParOf" srcId="{21DBA79F-8ACD-4FC0-A7F6-3CE937691CDE}" destId="{8989D8E8-6512-481C-80D7-FABF7B760CCA}" srcOrd="6" destOrd="0" presId="urn:microsoft.com/office/officeart/2005/8/layout/hProcess9"/>
    <dgm:cxn modelId="{08A80476-3606-4A63-A715-ADD20E522349}" type="presParOf" srcId="{21DBA79F-8ACD-4FC0-A7F6-3CE937691CDE}" destId="{15ED5443-E23C-4DDD-8222-3677EDC6332C}" srcOrd="7" destOrd="0" presId="urn:microsoft.com/office/officeart/2005/8/layout/hProcess9"/>
    <dgm:cxn modelId="{4D93CD0F-847E-448E-BD52-7DDC8C5878ED}" type="presParOf" srcId="{21DBA79F-8ACD-4FC0-A7F6-3CE937691CDE}" destId="{C56B3FB7-EFCD-4729-9D6A-0FCF93547D8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39C5D-B033-4D8A-9700-C69B2F328B97}">
      <dsp:nvSpPr>
        <dsp:cNvPr id="0" name=""/>
        <dsp:cNvSpPr/>
      </dsp:nvSpPr>
      <dsp:spPr>
        <a:xfrm>
          <a:off x="0" y="301057"/>
          <a:ext cx="8417491" cy="479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Effects of smoking on the prevalence and severity of periodontal diseases</a:t>
          </a:r>
          <a:endParaRPr lang="en-IN" sz="2000" kern="1200" dirty="0"/>
        </a:p>
      </dsp:txBody>
      <dsp:txXfrm>
        <a:off x="23417" y="324474"/>
        <a:ext cx="8370657" cy="432866"/>
      </dsp:txXfrm>
    </dsp:sp>
    <dsp:sp modelId="{6956D55C-CAFF-431D-9A72-4B3D77EA5398}">
      <dsp:nvSpPr>
        <dsp:cNvPr id="0" name=""/>
        <dsp:cNvSpPr/>
      </dsp:nvSpPr>
      <dsp:spPr>
        <a:xfrm>
          <a:off x="0" y="838357"/>
          <a:ext cx="8417491" cy="479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Effects of smoking on the etiology and pathogenesis of periodontal disease</a:t>
          </a:r>
          <a:endParaRPr lang="en-IN" sz="2000" kern="1200" dirty="0"/>
        </a:p>
      </dsp:txBody>
      <dsp:txXfrm>
        <a:off x="23417" y="861774"/>
        <a:ext cx="8370657" cy="432866"/>
      </dsp:txXfrm>
    </dsp:sp>
    <dsp:sp modelId="{4B68A544-83B0-46EA-B235-EBD26ECCB3A5}">
      <dsp:nvSpPr>
        <dsp:cNvPr id="0" name=""/>
        <dsp:cNvSpPr/>
      </dsp:nvSpPr>
      <dsp:spPr>
        <a:xfrm>
          <a:off x="0" y="1375658"/>
          <a:ext cx="8417491" cy="479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Effects of smoking on the response to </a:t>
          </a:r>
          <a:r>
            <a:rPr lang="en-IN" sz="2000" b="1" kern="1200" dirty="0" smtClean="0"/>
            <a:t>periodontal therapy</a:t>
          </a:r>
          <a:endParaRPr lang="en-IN" sz="2000" kern="1200" dirty="0"/>
        </a:p>
      </dsp:txBody>
      <dsp:txXfrm>
        <a:off x="23417" y="1399075"/>
        <a:ext cx="8370657" cy="432866"/>
      </dsp:txXfrm>
    </dsp:sp>
    <dsp:sp modelId="{3BE43E7F-685E-44F2-9194-0D17D043F77E}">
      <dsp:nvSpPr>
        <dsp:cNvPr id="0" name=""/>
        <dsp:cNvSpPr/>
      </dsp:nvSpPr>
      <dsp:spPr>
        <a:xfrm>
          <a:off x="0" y="1912958"/>
          <a:ext cx="8417491" cy="479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Effects of smoking cessation on </a:t>
          </a:r>
          <a:r>
            <a:rPr lang="en-IN" sz="2000" b="1" kern="1200" dirty="0" smtClean="0"/>
            <a:t>periodontal treatment outcomes</a:t>
          </a:r>
          <a:endParaRPr lang="en-IN" sz="2000" kern="1200" dirty="0"/>
        </a:p>
      </dsp:txBody>
      <dsp:txXfrm>
        <a:off x="23417" y="1936375"/>
        <a:ext cx="8370657" cy="432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A7ED7-E9F5-4A24-88FF-1020EDC88A90}">
      <dsp:nvSpPr>
        <dsp:cNvPr id="0" name=""/>
        <dsp:cNvSpPr/>
      </dsp:nvSpPr>
      <dsp:spPr>
        <a:xfrm>
          <a:off x="565784" y="0"/>
          <a:ext cx="6412230" cy="163121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C9404-34B2-48A6-BDC0-CB78EB1A7270}">
      <dsp:nvSpPr>
        <dsp:cNvPr id="0" name=""/>
        <dsp:cNvSpPr/>
      </dsp:nvSpPr>
      <dsp:spPr>
        <a:xfrm>
          <a:off x="2210" y="489364"/>
          <a:ext cx="1330478" cy="6524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smtClean="0"/>
            <a:t>ASK</a:t>
          </a:r>
          <a:endParaRPr lang="en-IN" sz="2100" kern="1200"/>
        </a:p>
      </dsp:txBody>
      <dsp:txXfrm>
        <a:off x="34062" y="521216"/>
        <a:ext cx="1266774" cy="588782"/>
      </dsp:txXfrm>
    </dsp:sp>
    <dsp:sp modelId="{2975A43B-53FB-4F03-82E7-89E07E70F7C5}">
      <dsp:nvSpPr>
        <dsp:cNvPr id="0" name=""/>
        <dsp:cNvSpPr/>
      </dsp:nvSpPr>
      <dsp:spPr>
        <a:xfrm>
          <a:off x="1554435" y="489364"/>
          <a:ext cx="1330478" cy="6524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smtClean="0"/>
            <a:t>ADVISE</a:t>
          </a:r>
          <a:endParaRPr lang="en-IN" sz="2100" kern="1200"/>
        </a:p>
      </dsp:txBody>
      <dsp:txXfrm>
        <a:off x="1586287" y="521216"/>
        <a:ext cx="1266774" cy="588782"/>
      </dsp:txXfrm>
    </dsp:sp>
    <dsp:sp modelId="{AEB0888D-0B74-4783-A7C8-022248A67089}">
      <dsp:nvSpPr>
        <dsp:cNvPr id="0" name=""/>
        <dsp:cNvSpPr/>
      </dsp:nvSpPr>
      <dsp:spPr>
        <a:xfrm>
          <a:off x="3106660" y="489364"/>
          <a:ext cx="1330478" cy="6524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smtClean="0"/>
            <a:t>ASSESS</a:t>
          </a:r>
          <a:endParaRPr lang="en-IN" sz="2100" kern="1200"/>
        </a:p>
      </dsp:txBody>
      <dsp:txXfrm>
        <a:off x="3138512" y="521216"/>
        <a:ext cx="1266774" cy="588782"/>
      </dsp:txXfrm>
    </dsp:sp>
    <dsp:sp modelId="{8989D8E8-6512-481C-80D7-FABF7B760CCA}">
      <dsp:nvSpPr>
        <dsp:cNvPr id="0" name=""/>
        <dsp:cNvSpPr/>
      </dsp:nvSpPr>
      <dsp:spPr>
        <a:xfrm>
          <a:off x="4658885" y="489364"/>
          <a:ext cx="1330478" cy="6524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smtClean="0"/>
            <a:t>ASSIST</a:t>
          </a:r>
          <a:endParaRPr lang="en-IN" sz="2100" kern="1200"/>
        </a:p>
      </dsp:txBody>
      <dsp:txXfrm>
        <a:off x="4690737" y="521216"/>
        <a:ext cx="1266774" cy="588782"/>
      </dsp:txXfrm>
    </dsp:sp>
    <dsp:sp modelId="{C56B3FB7-EFCD-4729-9D6A-0FCF93547D84}">
      <dsp:nvSpPr>
        <dsp:cNvPr id="0" name=""/>
        <dsp:cNvSpPr/>
      </dsp:nvSpPr>
      <dsp:spPr>
        <a:xfrm>
          <a:off x="6211111" y="489364"/>
          <a:ext cx="1330478" cy="6524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smtClean="0"/>
            <a:t>ARRANGE</a:t>
          </a:r>
          <a:endParaRPr lang="en-IN" sz="2100" kern="1200"/>
        </a:p>
      </dsp:txBody>
      <dsp:txXfrm>
        <a:off x="6242963" y="521216"/>
        <a:ext cx="1266774" cy="588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091B-6A64-4E67-A15F-74BE189AFF79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D08A-70B5-4D3C-91EA-2BD2EB8BBA14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2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091B-6A64-4E67-A15F-74BE189AFF79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D08A-70B5-4D3C-91EA-2BD2EB8BBA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947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091B-6A64-4E67-A15F-74BE189AFF79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D08A-70B5-4D3C-91EA-2BD2EB8BBA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08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091B-6A64-4E67-A15F-74BE189AFF79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D08A-70B5-4D3C-91EA-2BD2EB8BBA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917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091B-6A64-4E67-A15F-74BE189AFF79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D08A-70B5-4D3C-91EA-2BD2EB8BBA14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0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091B-6A64-4E67-A15F-74BE189AFF79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D08A-70B5-4D3C-91EA-2BD2EB8BBA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931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091B-6A64-4E67-A15F-74BE189AFF79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D08A-70B5-4D3C-91EA-2BD2EB8BBA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608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091B-6A64-4E67-A15F-74BE189AFF79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D08A-70B5-4D3C-91EA-2BD2EB8BBA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409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091B-6A64-4E67-A15F-74BE189AFF79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D08A-70B5-4D3C-91EA-2BD2EB8BBA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663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B89091B-6A64-4E67-A15F-74BE189AFF79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FFD08A-70B5-4D3C-91EA-2BD2EB8BBA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973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091B-6A64-4E67-A15F-74BE189AFF79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D08A-70B5-4D3C-91EA-2BD2EB8BBA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837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89091B-6A64-4E67-A15F-74BE189AFF79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FFD08A-70B5-4D3C-91EA-2BD2EB8BBA14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01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6366" y="5623162"/>
            <a:ext cx="5300133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smtClean="0"/>
              <a:t>Dr. HEMA DUDDUKURI</a:t>
            </a:r>
          </a:p>
          <a:p>
            <a:pPr algn="ctr">
              <a:lnSpc>
                <a:spcPct val="100000"/>
              </a:lnSpc>
            </a:pPr>
            <a:r>
              <a:rPr lang="en-US" sz="1600" b="1" dirty="0" smtClean="0"/>
              <a:t>ASST.PROFESSOR</a:t>
            </a:r>
          </a:p>
          <a:p>
            <a:pPr algn="ctr">
              <a:lnSpc>
                <a:spcPct val="10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DEPT. OF PERIODONTICS</a:t>
            </a:r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Presentation Name by sparklymarshmallow14 on emaz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" y="0"/>
            <a:ext cx="9144000" cy="51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8617" y="3038351"/>
            <a:ext cx="77879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5400" b="1" dirty="0">
                <a:solidFill>
                  <a:srgbClr val="FF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SMOKING </a:t>
            </a:r>
            <a:endParaRPr lang="en-IN" sz="5400" b="1" dirty="0" smtClean="0">
              <a:solidFill>
                <a:srgbClr val="FF0000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r>
              <a:rPr lang="en-IN" sz="5400" b="1" dirty="0" smtClean="0">
                <a:solidFill>
                  <a:srgbClr val="FF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AND </a:t>
            </a:r>
          </a:p>
          <a:p>
            <a:r>
              <a:rPr lang="en-IN" sz="5400" b="1" dirty="0" smtClean="0">
                <a:solidFill>
                  <a:srgbClr val="FF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PERIODONTAL </a:t>
            </a:r>
            <a:r>
              <a:rPr lang="en-IN" sz="5400" b="1" dirty="0">
                <a:solidFill>
                  <a:srgbClr val="FF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DISEASE</a:t>
            </a:r>
            <a:endParaRPr lang="en-IN" sz="5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15AF21-2420-41FA-B031-A791F323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" y="404038"/>
            <a:ext cx="8335926" cy="6049924"/>
          </a:xfr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Teeth staining 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Pigmented deposits that appear on teeth are called stains.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Tobacco stains are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Tenacious Brown or Black deposits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seen on the teeth.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Tooth staining is caused by the Nicotine and Tar found in cigarettes.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D9F7814-2814-465D-A2E1-A27F078D9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89" y="3498998"/>
            <a:ext cx="3476195" cy="2253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27A2CF-37B3-4BBB-987E-D88133E55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097" y="3498998"/>
            <a:ext cx="3221013" cy="22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15AF21-2420-41FA-B031-A791F323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8" y="520996"/>
            <a:ext cx="8208335" cy="5837274"/>
          </a:xfr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LESIONS: </a:t>
            </a:r>
          </a:p>
          <a:p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SMOKER’S PALATE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Palate becomes white with tiny red spots-raised duct opening of salivary glands [dried mud appearance].</a:t>
            </a:r>
          </a:p>
          <a:p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SMOKER’S MELANOSIS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-Brown spots on oral mucosa.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AC6768-7B0C-450F-A102-4AD268F86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75" y="3189767"/>
            <a:ext cx="3147238" cy="2392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1F4AD3-6813-41EC-A6A2-1BC6D0D2D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127" y="3189767"/>
            <a:ext cx="2693250" cy="23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7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15AF21-2420-41FA-B031-A791F323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26" y="478466"/>
            <a:ext cx="8112641" cy="5858540"/>
          </a:xfr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HAIRY TONGUE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Overgrowth of papilla on the surface of tongue.</a:t>
            </a:r>
          </a:p>
          <a:p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COATED TONGUE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Tongue coated with food particles, bacteria and debris from epithelium.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D90ACA-2882-48B6-9C53-F5013E9C0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851" y="3104706"/>
            <a:ext cx="2838893" cy="2392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0ECE80-4D34-47E3-AE07-39FD2F6F6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11" y="3104707"/>
            <a:ext cx="3157869" cy="23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5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15AF21-2420-41FA-B031-A791F323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4" y="478466"/>
            <a:ext cx="8250864" cy="5890436"/>
          </a:xfr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WOUND HEALING;</a:t>
            </a:r>
          </a:p>
          <a:p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SOCKET;</a:t>
            </a:r>
          </a:p>
          <a:p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SMOKER’S FACE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890B6F7-E940-4963-B7B7-317EA1AEC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2" y="2551816"/>
            <a:ext cx="2466753" cy="2266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5C45B8-0D76-4F6B-B69D-69A1BD6DF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354" y="2551816"/>
            <a:ext cx="2243469" cy="2266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7A88030-4EB1-4931-A073-99173CE29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023" y="2551816"/>
            <a:ext cx="1988289" cy="22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15AF21-2420-41FA-B031-A791F323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2" y="361507"/>
            <a:ext cx="8389087" cy="6220046"/>
          </a:xfr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use in all forms, especially cigarette smoking, is the number one risk factor for oral cancer.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Possible mechanisms are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•Irritants and toxic substances in tobacco;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•Change in Ph;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•Change in immune response;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•Dryness due to heat produced while smoking.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2F2DF3-7788-420A-A68F-B2174C668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634" y="3923414"/>
            <a:ext cx="3364087" cy="20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37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SMOKING &amp; PERIODONTITIS</a:t>
            </a:r>
            <a:endParaRPr lang="en-IN" sz="40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252" y="860539"/>
            <a:ext cx="8517699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Smoking is a major risk factor for periodontitis, and it affects the prevalence, extent, and severity of disease.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In addition, smoking has an adverse impact on the clinical outcome of nonsurgical and surgical therapy as well as the long-term success of implant </a:t>
            </a:r>
            <a:r>
              <a:rPr lang="en-IN" sz="2000" dirty="0">
                <a:solidFill>
                  <a:srgbClr val="000000"/>
                </a:solidFill>
                <a:latin typeface="PalatinoLinotype-Roman"/>
              </a:rPr>
              <a:t>placement.</a:t>
            </a:r>
            <a:endParaRPr lang="en-US" sz="2000" dirty="0">
              <a:solidFill>
                <a:srgbClr val="000000"/>
              </a:solidFill>
              <a:latin typeface="PalatinoLinotype-Roman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5992388"/>
              </p:ext>
            </p:extLst>
          </p:nvPr>
        </p:nvGraphicFramePr>
        <p:xfrm>
          <a:off x="463459" y="3408669"/>
          <a:ext cx="8417491" cy="2693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5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339C5D-B033-4D8A-9700-C69B2F328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AE339C5D-B033-4D8A-9700-C69B2F328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56D55C-CAFF-431D-9A72-4B3D77EA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graphicEl>
                                              <a:dgm id="{6956D55C-CAFF-431D-9A72-4B3D77EA5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68A544-83B0-46EA-B235-EBD26ECCB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>
                                            <p:graphicEl>
                                              <a:dgm id="{4B68A544-83B0-46EA-B235-EBD26ECCB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E43E7F-685E-44F2-9194-0D17D043F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>
                                            <p:graphicEl>
                                              <a:dgm id="{3BE43E7F-685E-44F2-9194-0D17D043F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07" y="255496"/>
            <a:ext cx="75438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Effects of smoking on the prevalence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and severity of periodontal diseases</a:t>
            </a:r>
            <a:endParaRPr lang="en-IN" sz="40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415" y="2042430"/>
            <a:ext cx="8879585" cy="28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13000" contrast="20000"/>
          </a:blip>
          <a:stretch>
            <a:fillRect/>
          </a:stretch>
        </p:blipFill>
        <p:spPr>
          <a:xfrm>
            <a:off x="1932945" y="3642612"/>
            <a:ext cx="5072973" cy="25821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6784" y="420504"/>
            <a:ext cx="8668957" cy="29560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PalatinoLinotype-Roman"/>
              </a:rPr>
              <a:t>Data suggest that </a:t>
            </a:r>
            <a:r>
              <a:rPr lang="en-US" b="1" dirty="0">
                <a:latin typeface="PalatinoLinotype-Roman"/>
              </a:rPr>
              <a:t>significant alterations are present in the gingival </a:t>
            </a:r>
            <a:r>
              <a:rPr lang="en-US" b="1" dirty="0" smtClean="0">
                <a:latin typeface="PalatinoLinotype-Roman"/>
              </a:rPr>
              <a:t>microvasculature of smokers </a:t>
            </a:r>
            <a:r>
              <a:rPr lang="en-US" b="1" dirty="0">
                <a:latin typeface="PalatinoLinotype-Roman"/>
              </a:rPr>
              <a:t>as compared with nonsmokers  </a:t>
            </a:r>
            <a:r>
              <a:rPr lang="en-US" dirty="0">
                <a:latin typeface="PalatinoLinotype-Roman"/>
              </a:rPr>
              <a:t>and that these changes lead to decreased blood flow and decreased clinical signs of inflammation.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Linotype-Roman"/>
              </a:rPr>
              <a:t>This explains the long-observed phenomenon of a </a:t>
            </a:r>
            <a:r>
              <a:rPr lang="en-US" b="1" dirty="0">
                <a:latin typeface="PalatinoLinotype-Roman"/>
              </a:rPr>
              <a:t>transient increase </a:t>
            </a:r>
            <a:r>
              <a:rPr lang="en-US" b="1" dirty="0" smtClean="0">
                <a:latin typeface="PalatinoLinotype-Roman"/>
              </a:rPr>
              <a:t>in gingival </a:t>
            </a:r>
            <a:r>
              <a:rPr lang="en-US" b="1" dirty="0">
                <a:latin typeface="PalatinoLinotype-Roman"/>
              </a:rPr>
              <a:t>bleeding when a smoker quits; </a:t>
            </a:r>
            <a:r>
              <a:rPr lang="en-US" dirty="0">
                <a:latin typeface="PalatinoLinotype-Roman"/>
              </a:rPr>
              <a:t>patients need to be warned </a:t>
            </a:r>
            <a:r>
              <a:rPr lang="en-IN" dirty="0">
                <a:latin typeface="PalatinoLinotype-Roman"/>
              </a:rPr>
              <a:t>about this phenomenon.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04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809" y="-237831"/>
            <a:ext cx="8634191" cy="1450757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C00000"/>
                </a:solidFill>
              </a:rPr>
              <a:t>Effects of smoking on the etiology and pathogenesis of periodontal </a:t>
            </a:r>
            <a:r>
              <a:rPr lang="en-US" b="1" dirty="0" smtClean="0">
                <a:solidFill>
                  <a:srgbClr val="C00000"/>
                </a:solidFill>
              </a:rPr>
              <a:t>disease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083" y="1212926"/>
            <a:ext cx="8869660" cy="3251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35294"/>
          <a:stretch/>
        </p:blipFill>
        <p:spPr>
          <a:xfrm>
            <a:off x="233083" y="4437530"/>
            <a:ext cx="8876944" cy="739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638"/>
          <a:stretch/>
        </p:blipFill>
        <p:spPr>
          <a:xfrm>
            <a:off x="233083" y="5123330"/>
            <a:ext cx="8887928" cy="13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13" y="-282388"/>
            <a:ext cx="7543800" cy="145075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>
                <a:solidFill>
                  <a:srgbClr val="C00000"/>
                </a:solidFill>
              </a:rPr>
              <a:t>Effects of smoking on the response to </a:t>
            </a:r>
            <a:r>
              <a:rPr lang="en-IN" b="1" dirty="0">
                <a:solidFill>
                  <a:srgbClr val="C00000"/>
                </a:solidFill>
              </a:rPr>
              <a:t>periodontal </a:t>
            </a:r>
            <a:r>
              <a:rPr lang="en-IN" b="1" dirty="0" smtClean="0">
                <a:solidFill>
                  <a:srgbClr val="C00000"/>
                </a:solidFill>
              </a:rPr>
              <a:t>therapy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777" y="1168369"/>
            <a:ext cx="8521271" cy="53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55" y="931334"/>
            <a:ext cx="7543801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As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many as </a:t>
            </a:r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6.25 trillion cigarettes are smoked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annually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across the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globe.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Tobacco </a:t>
            </a:r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kills 6 million people each year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Only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15% of people worldwide have access to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smoking cessation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services.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About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18% of people worldwide are protected by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smoke-free laws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en-IN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8" name="Picture 6" descr="Cigarette transparent transparente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55" y="3706918"/>
            <a:ext cx="24384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96" y="322729"/>
            <a:ext cx="8522746" cy="1450757"/>
          </a:xfrm>
        </p:spPr>
        <p:txBody>
          <a:bodyPr>
            <a:norm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</a:rPr>
              <a:t>Effects of smoking cessation on </a:t>
            </a:r>
            <a:r>
              <a:rPr lang="en-IN" sz="4000" b="1" dirty="0">
                <a:solidFill>
                  <a:srgbClr val="C00000"/>
                </a:solidFill>
              </a:rPr>
              <a:t>periodontal treatment </a:t>
            </a:r>
            <a:r>
              <a:rPr lang="en-IN" sz="4000" b="1" dirty="0" smtClean="0">
                <a:solidFill>
                  <a:srgbClr val="C00000"/>
                </a:solidFill>
              </a:rPr>
              <a:t>outcomes</a:t>
            </a:r>
            <a:endParaRPr lang="en-IN" sz="4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796" y="1773486"/>
            <a:ext cx="8665286" cy="31624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Palatino Linotype" panose="02040502050505030304" pitchFamily="18" charset="0"/>
              </a:rPr>
              <a:t>Smoking cessation positively influenced periodontal </a:t>
            </a:r>
            <a:r>
              <a:rPr lang="en-US" sz="1900" dirty="0" smtClean="0">
                <a:latin typeface="Palatino Linotype" panose="02040502050505030304" pitchFamily="18" charset="0"/>
              </a:rPr>
              <a:t>treatment </a:t>
            </a:r>
            <a:r>
              <a:rPr lang="en-IN" sz="1900" dirty="0" smtClean="0">
                <a:latin typeface="Palatino Linotype" panose="02040502050505030304" pitchFamily="18" charset="0"/>
              </a:rPr>
              <a:t>outcomes.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Palatino Linotype" panose="02040502050505030304" pitchFamily="18" charset="0"/>
              </a:rPr>
              <a:t>The benefit of smoking cessation on the periodontium is likely to </a:t>
            </a:r>
            <a:r>
              <a:rPr lang="en-US" sz="1900" dirty="0" smtClean="0">
                <a:latin typeface="Palatino Linotype" panose="02040502050505030304" pitchFamily="18" charset="0"/>
              </a:rPr>
              <a:t>be mediated </a:t>
            </a:r>
            <a:r>
              <a:rPr lang="en-US" sz="1900" dirty="0">
                <a:latin typeface="Palatino Linotype" panose="02040502050505030304" pitchFamily="18" charset="0"/>
              </a:rPr>
              <a:t>through various </a:t>
            </a:r>
            <a:r>
              <a:rPr lang="en-US" sz="1900" dirty="0" smtClean="0">
                <a:latin typeface="Palatino Linotype" panose="02040502050505030304" pitchFamily="18" charset="0"/>
              </a:rPr>
              <a:t>pathways, </a:t>
            </a:r>
            <a:r>
              <a:rPr lang="en-US" sz="1900" dirty="0">
                <a:latin typeface="Palatino Linotype" panose="02040502050505030304" pitchFamily="18" charset="0"/>
              </a:rPr>
              <a:t>such </a:t>
            </a:r>
            <a:r>
              <a:rPr lang="en-US" sz="1900" dirty="0" smtClean="0">
                <a:latin typeface="Palatino Linotype" panose="02040502050505030304" pitchFamily="18" charset="0"/>
              </a:rPr>
              <a:t>as: </a:t>
            </a:r>
            <a:endParaRPr lang="en-US" sz="1900" dirty="0">
              <a:latin typeface="Palatino Linotype" panose="0204050205050503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Palatino Linotype" panose="02040502050505030304" pitchFamily="18" charset="0"/>
              </a:rPr>
              <a:t>shift </a:t>
            </a:r>
            <a:r>
              <a:rPr lang="en-US" sz="1900" b="1" dirty="0">
                <a:latin typeface="Palatino Linotype" panose="02040502050505030304" pitchFamily="18" charset="0"/>
              </a:rPr>
              <a:t>toward </a:t>
            </a:r>
            <a:r>
              <a:rPr lang="en-US" sz="1900" b="1" dirty="0" smtClean="0">
                <a:latin typeface="Palatino Linotype" panose="02040502050505030304" pitchFamily="18" charset="0"/>
              </a:rPr>
              <a:t>a less pathogenic </a:t>
            </a:r>
            <a:r>
              <a:rPr lang="en-US" sz="1900" b="1" dirty="0" err="1" smtClean="0">
                <a:latin typeface="Palatino Linotype" panose="02040502050505030304" pitchFamily="18" charset="0"/>
              </a:rPr>
              <a:t>microbiome</a:t>
            </a:r>
            <a:r>
              <a:rPr lang="en-US" sz="1900" b="1" dirty="0">
                <a:latin typeface="Palatino Linotype" panose="02040502050505030304" pitchFamily="18" charset="0"/>
              </a:rPr>
              <a:t>, </a:t>
            </a:r>
            <a:endParaRPr lang="en-US" sz="1900" b="1" dirty="0" smtClean="0">
              <a:latin typeface="Palatino Linotype" panose="0204050205050503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Palatino Linotype" panose="02040502050505030304" pitchFamily="18" charset="0"/>
              </a:rPr>
              <a:t>recovery </a:t>
            </a:r>
            <a:r>
              <a:rPr lang="en-US" sz="1900" b="1" dirty="0">
                <a:latin typeface="Palatino Linotype" panose="02040502050505030304" pitchFamily="18" charset="0"/>
              </a:rPr>
              <a:t>of the gingival </a:t>
            </a:r>
            <a:r>
              <a:rPr lang="en-US" sz="1900" b="1" dirty="0" smtClean="0">
                <a:latin typeface="Palatino Linotype" panose="02040502050505030304" pitchFamily="18" charset="0"/>
              </a:rPr>
              <a:t>microcirculation, and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Palatino Linotype" panose="02040502050505030304" pitchFamily="18" charset="0"/>
              </a:rPr>
              <a:t>improvements </a:t>
            </a:r>
            <a:r>
              <a:rPr lang="en-US" sz="1900" b="1" dirty="0">
                <a:latin typeface="Palatino Linotype" panose="02040502050505030304" pitchFamily="18" charset="0"/>
              </a:rPr>
              <a:t>in certain aspects of the </a:t>
            </a:r>
            <a:r>
              <a:rPr lang="en-US" sz="1900" b="1" dirty="0" smtClean="0">
                <a:latin typeface="Palatino Linotype" panose="02040502050505030304" pitchFamily="18" charset="0"/>
              </a:rPr>
              <a:t>immune–inflammatory responses</a:t>
            </a:r>
            <a:r>
              <a:rPr lang="en-US" sz="1900" b="1" dirty="0">
                <a:latin typeface="Palatino Linotype" panose="02040502050505030304" pitchFamily="18" charset="0"/>
              </a:rPr>
              <a:t>. </a:t>
            </a:r>
            <a:endParaRPr lang="en-US" sz="1900" b="1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8225" y="875037"/>
            <a:ext cx="8135470" cy="49167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latin typeface="PalatinoLinotype-Roman"/>
              </a:rPr>
              <a:t>It is clear from </a:t>
            </a:r>
            <a:r>
              <a:rPr lang="en-US" sz="1900" dirty="0" smtClean="0">
                <a:latin typeface="PalatinoLinotype-Roman"/>
              </a:rPr>
              <a:t>the studies that: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PalatinoLinotype-Roman"/>
              </a:rPr>
              <a:t>smokers </a:t>
            </a:r>
            <a:r>
              <a:rPr lang="en-US" sz="1900" dirty="0">
                <a:latin typeface="PalatinoLinotype-Roman"/>
              </a:rPr>
              <a:t>may </a:t>
            </a:r>
            <a:r>
              <a:rPr lang="en-US" sz="1900" b="1" dirty="0">
                <a:latin typeface="PalatinoLinotype-Roman"/>
              </a:rPr>
              <a:t>present </a:t>
            </a:r>
            <a:r>
              <a:rPr lang="en-US" sz="1900" b="1" dirty="0" smtClean="0">
                <a:latin typeface="PalatinoLinotype-Roman"/>
              </a:rPr>
              <a:t>with periodontal </a:t>
            </a:r>
            <a:r>
              <a:rPr lang="en-US" sz="1900" b="1" dirty="0">
                <a:latin typeface="PalatinoLinotype-Roman"/>
              </a:rPr>
              <a:t>disease at an early </a:t>
            </a:r>
            <a:r>
              <a:rPr lang="en-US" sz="1900" b="1" dirty="0" smtClean="0">
                <a:latin typeface="PalatinoLinotype-Roman"/>
              </a:rPr>
              <a:t>age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PalatinoLinotype-Roman"/>
              </a:rPr>
              <a:t>they </a:t>
            </a:r>
            <a:r>
              <a:rPr lang="en-US" sz="1900" b="1" dirty="0">
                <a:latin typeface="PalatinoLinotype-Roman"/>
              </a:rPr>
              <a:t>may be difficult to </a:t>
            </a:r>
            <a:r>
              <a:rPr lang="en-US" sz="1900" b="1" dirty="0" smtClean="0">
                <a:latin typeface="PalatinoLinotype-Roman"/>
              </a:rPr>
              <a:t>treat effectively </a:t>
            </a:r>
            <a:r>
              <a:rPr lang="en-US" sz="1900" dirty="0">
                <a:latin typeface="PalatinoLinotype-Roman"/>
              </a:rPr>
              <a:t>with the conventional therapeutic </a:t>
            </a:r>
            <a:r>
              <a:rPr lang="en-US" sz="1900" dirty="0" smtClean="0">
                <a:latin typeface="PalatinoLinotype-Roman"/>
              </a:rPr>
              <a:t>strategies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PalatinoLinotype-Roman"/>
              </a:rPr>
              <a:t>they may </a:t>
            </a:r>
            <a:r>
              <a:rPr lang="en-US" sz="1900" b="1" dirty="0" smtClean="0">
                <a:latin typeface="PalatinoLinotype-Roman"/>
              </a:rPr>
              <a:t>continue </a:t>
            </a:r>
            <a:r>
              <a:rPr lang="en-US" sz="1900" b="1" dirty="0">
                <a:latin typeface="PalatinoLinotype-Roman"/>
              </a:rPr>
              <a:t>to have progressive or recurrent </a:t>
            </a:r>
            <a:r>
              <a:rPr lang="en-US" sz="1900" b="1" dirty="0" smtClean="0">
                <a:latin typeface="PalatinoLinotype-Roman"/>
              </a:rPr>
              <a:t>periodontitis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PalatinoLinotype-Roman"/>
              </a:rPr>
              <a:t>they may </a:t>
            </a:r>
            <a:r>
              <a:rPr lang="en-US" sz="1900" dirty="0">
                <a:latin typeface="PalatinoLinotype-Roman"/>
              </a:rPr>
              <a:t>be at an </a:t>
            </a:r>
            <a:r>
              <a:rPr lang="en-US" sz="1900" b="1" dirty="0">
                <a:latin typeface="PalatinoLinotype-Roman"/>
              </a:rPr>
              <a:t>increased risk of tooth loss or peri-implant bone </a:t>
            </a:r>
            <a:r>
              <a:rPr lang="en-US" sz="1900" b="1" dirty="0" smtClean="0">
                <a:latin typeface="PalatinoLinotype-Roman"/>
              </a:rPr>
              <a:t>loss</a:t>
            </a:r>
            <a:r>
              <a:rPr lang="en-US" sz="1900" dirty="0" smtClean="0">
                <a:latin typeface="PalatinoLinotype-Roman"/>
              </a:rPr>
              <a:t>, even </a:t>
            </a:r>
            <a:r>
              <a:rPr lang="en-US" sz="1900" dirty="0">
                <a:latin typeface="PalatinoLinotype-Roman"/>
              </a:rPr>
              <a:t>when adequate maintenance control is established. </a:t>
            </a:r>
            <a:endParaRPr lang="en-US" sz="1900" dirty="0" smtClean="0">
              <a:latin typeface="PalatinoLinotype-Roman"/>
            </a:endParaRPr>
          </a:p>
          <a:p>
            <a:pPr>
              <a:lnSpc>
                <a:spcPct val="150000"/>
              </a:lnSpc>
            </a:pPr>
            <a:r>
              <a:rPr lang="en-US" sz="1900" dirty="0" smtClean="0">
                <a:latin typeface="PalatinoLinotype-Roman"/>
              </a:rPr>
              <a:t>For these reasons</a:t>
            </a:r>
            <a:r>
              <a:rPr lang="en-US" sz="1900" dirty="0">
                <a:latin typeface="PalatinoLinotype-Roman"/>
              </a:rPr>
              <a:t>, smoking cessation counseling must be a cornerstone </a:t>
            </a:r>
            <a:r>
              <a:rPr lang="en-US" sz="1900" dirty="0" smtClean="0">
                <a:latin typeface="PalatinoLinotype-Roman"/>
              </a:rPr>
              <a:t>of </a:t>
            </a:r>
            <a:r>
              <a:rPr lang="en-IN" sz="1900" dirty="0" smtClean="0">
                <a:latin typeface="PalatinoLinotype-Roman"/>
              </a:rPr>
              <a:t>periodontal </a:t>
            </a:r>
            <a:r>
              <a:rPr lang="en-IN" sz="1900" dirty="0">
                <a:latin typeface="PalatinoLinotype-Roman"/>
              </a:rPr>
              <a:t>therapy in smokers.</a:t>
            </a:r>
            <a:endParaRPr lang="en-IN" sz="1900" dirty="0"/>
          </a:p>
        </p:txBody>
      </p:sp>
    </p:spTree>
    <p:extLst>
      <p:ext uri="{BB962C8B-B14F-4D97-AF65-F5344CB8AC3E}">
        <p14:creationId xmlns:p14="http://schemas.microsoft.com/office/powerpoint/2010/main" val="22254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295835"/>
            <a:ext cx="8592670" cy="61856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HELPING YOUR PATIENTS TO QUIT SMOKING</a:t>
            </a:r>
            <a:endParaRPr lang="en-IN" sz="2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412" y="1072292"/>
            <a:ext cx="8337176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Smoking cessation should be an integral part of periodontal therapy among patients who smoke and should be considered a priority for the management of periodontitis </a:t>
            </a:r>
            <a:r>
              <a:rPr lang="en-IN" sz="2000" dirty="0">
                <a:latin typeface="Palatino Linotype" panose="02040502050505030304" pitchFamily="18" charset="0"/>
              </a:rPr>
              <a:t>in smokers</a:t>
            </a:r>
            <a:r>
              <a:rPr lang="en-IN" sz="2000" dirty="0" smtClean="0">
                <a:latin typeface="Palatino Linotype" panose="02040502050505030304" pitchFamily="18" charset="0"/>
              </a:rPr>
              <a:t>.</a:t>
            </a:r>
            <a:endParaRPr lang="en-US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Palatino Linotype" panose="02040502050505030304" pitchFamily="18" charset="0"/>
              </a:rPr>
              <a:t>Various </a:t>
            </a:r>
            <a:r>
              <a:rPr lang="en-US" sz="2000" dirty="0">
                <a:latin typeface="Palatino Linotype" panose="02040502050505030304" pitchFamily="18" charset="0"/>
              </a:rPr>
              <a:t>methods for helping patients to quit smoking in </a:t>
            </a:r>
            <a:r>
              <a:rPr lang="en-US" sz="2000" dirty="0" smtClean="0">
                <a:latin typeface="Palatino Linotype" panose="02040502050505030304" pitchFamily="18" charset="0"/>
              </a:rPr>
              <a:t>the dental </a:t>
            </a:r>
            <a:r>
              <a:rPr lang="en-US" sz="2000" dirty="0">
                <a:latin typeface="Palatino Linotype" panose="02040502050505030304" pitchFamily="18" charset="0"/>
              </a:rPr>
              <a:t>environment have been described, and these are </a:t>
            </a:r>
            <a:r>
              <a:rPr lang="en-US" sz="2000" dirty="0" smtClean="0">
                <a:latin typeface="Palatino Linotype" panose="02040502050505030304" pitchFamily="18" charset="0"/>
              </a:rPr>
              <a:t>typically referred </a:t>
            </a:r>
            <a:r>
              <a:rPr lang="en-US" sz="2000" dirty="0">
                <a:latin typeface="Palatino Linotype" panose="02040502050505030304" pitchFamily="18" charset="0"/>
              </a:rPr>
              <a:t>to as brief intervention programs. </a:t>
            </a:r>
            <a:endParaRPr lang="en-US" sz="2000" dirty="0" smtClean="0">
              <a:latin typeface="Palatino Linotype" panose="020405020505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Palatino Linotype" panose="02040502050505030304" pitchFamily="18" charset="0"/>
              </a:rPr>
              <a:t>One </a:t>
            </a:r>
            <a:r>
              <a:rPr lang="en-US" sz="2000" dirty="0">
                <a:latin typeface="Palatino Linotype" panose="02040502050505030304" pitchFamily="18" charset="0"/>
              </a:rPr>
              <a:t>such program </a:t>
            </a:r>
            <a:r>
              <a:rPr lang="en-US" sz="2000" dirty="0" smtClean="0">
                <a:latin typeface="Palatino Linotype" panose="02040502050505030304" pitchFamily="18" charset="0"/>
              </a:rPr>
              <a:t>is known </a:t>
            </a:r>
            <a:r>
              <a:rPr lang="en-US" sz="2000" dirty="0">
                <a:latin typeface="Palatino Linotype" panose="02040502050505030304" pitchFamily="18" charset="0"/>
              </a:rPr>
              <a:t>as the 5 A’s</a:t>
            </a:r>
            <a:r>
              <a:rPr lang="en-US" sz="2000" dirty="0" smtClean="0">
                <a:latin typeface="Palatino Linotype" panose="02040502050505030304" pitchFamily="18" charset="0"/>
              </a:rPr>
              <a:t>: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22588341"/>
              </p:ext>
            </p:extLst>
          </p:nvPr>
        </p:nvGraphicFramePr>
        <p:xfrm>
          <a:off x="995082" y="4396279"/>
          <a:ext cx="7543800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96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AA7ED7-E9F5-4A24-88FF-1020EDC88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>
                                            <p:graphicEl>
                                              <a:dgm id="{61AA7ED7-E9F5-4A24-88FF-1020EDC88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>
                                            <p:graphicEl>
                                              <a:dgm id="{61AA7ED7-E9F5-4A24-88FF-1020EDC88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4C9404-34B2-48A6-BDC0-CB78EB1A7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>
                                            <p:graphicEl>
                                              <a:dgm id="{FA4C9404-34B2-48A6-BDC0-CB78EB1A7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>
                                            <p:graphicEl>
                                              <a:dgm id="{FA4C9404-34B2-48A6-BDC0-CB78EB1A7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75A43B-53FB-4F03-82E7-89E07E70F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>
                                            <p:graphicEl>
                                              <a:dgm id="{2975A43B-53FB-4F03-82E7-89E07E70F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>
                                            <p:graphicEl>
                                              <a:dgm id="{2975A43B-53FB-4F03-82E7-89E07E70F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B0888D-0B74-4783-A7C8-022248A67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">
                                            <p:graphicEl>
                                              <a:dgm id="{AEB0888D-0B74-4783-A7C8-022248A67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">
                                            <p:graphicEl>
                                              <a:dgm id="{AEB0888D-0B74-4783-A7C8-022248A67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89D8E8-6512-481C-80D7-FABF7B760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>
                                            <p:graphicEl>
                                              <a:dgm id="{8989D8E8-6512-481C-80D7-FABF7B760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>
                                            <p:graphicEl>
                                              <a:dgm id="{8989D8E8-6512-481C-80D7-FABF7B760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6B3FB7-EFCD-4729-9D6A-0FCF93547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">
                                            <p:graphicEl>
                                              <a:dgm id="{C56B3FB7-EFCD-4729-9D6A-0FCF93547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">
                                            <p:graphicEl>
                                              <a:dgm id="{C56B3FB7-EFCD-4729-9D6A-0FCF93547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A&amp;#39;s of Smoking Cessation Ask, Advise, Assess, Assist, ... | GrepM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/>
        </p:blipFill>
        <p:spPr bwMode="auto">
          <a:xfrm>
            <a:off x="222121" y="429479"/>
            <a:ext cx="6479687" cy="59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93224" y="1359076"/>
            <a:ext cx="2823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alatinoLinotype-Roman"/>
              </a:rPr>
              <a:t>The most important aspect of this strategy is to keep in regular</a:t>
            </a:r>
          </a:p>
          <a:p>
            <a:r>
              <a:rPr lang="en-US" dirty="0">
                <a:latin typeface="PalatinoLinotype-Roman"/>
              </a:rPr>
              <a:t>contact, particularly around the quit date and during the</a:t>
            </a:r>
          </a:p>
          <a:p>
            <a:r>
              <a:rPr lang="en-US" dirty="0">
                <a:latin typeface="PalatinoLinotype-Roman"/>
              </a:rPr>
              <a:t>immediate period after the patient quits.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83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vidence base and strategies for successful smoking cessation - Journal of  Vascular Surg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10" y="201706"/>
            <a:ext cx="3386099" cy="653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rvices | Smoking Cessation Dallas Tx- Dallas Laser Health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2" y="1623826"/>
            <a:ext cx="258127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90" y="1114816"/>
            <a:ext cx="8057995" cy="50298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Harmful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to almost every organ in the body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Associated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with multiple diseases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Reduce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life expectancy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and quality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of life. </a:t>
            </a:r>
            <a:endParaRPr lang="en-US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Diseases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associated with smoking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include: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lung cancer, heart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disease, stroke, emphysema, bronchitis, and </a:t>
            </a:r>
            <a:endParaRPr lang="en-US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cancers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of the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oral cavity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, bladder, kidney, stomach, liver, and cervix. </a:t>
            </a:r>
            <a:endParaRPr lang="en-US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Most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deaths from smoking are due to lung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cancer, chronic </a:t>
            </a:r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obstructive pulmonary disease, and coronary heart disease.</a:t>
            </a:r>
            <a:endParaRPr lang="en-IN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6021" y="181461"/>
            <a:ext cx="526093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KILLS?!</a:t>
            </a:r>
            <a:endParaRPr lang="en-I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xcellent Reasons Why You ought to Quit Smoking for Good Along with Reside  a Healthy Existence | Trends to help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97" y="1114816"/>
            <a:ext cx="23907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431" y="278831"/>
            <a:ext cx="6845043" cy="145075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WHAT DOES THE SMOKE CONTAIN?</a:t>
            </a:r>
            <a:endParaRPr lang="en-IN" b="1" dirty="0">
              <a:solidFill>
                <a:srgbClr val="C0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921" y="1717062"/>
            <a:ext cx="5878465" cy="13197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contains thousands of noxious chemicals</a:t>
            </a:r>
          </a:p>
          <a:p>
            <a:pPr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gaseous phase and a solid (particulate) phase.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8957" y="2872870"/>
            <a:ext cx="319996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The gas </a:t>
            </a:r>
            <a:r>
              <a:rPr lang="en-IN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phase: </a:t>
            </a:r>
          </a:p>
          <a:p>
            <a:pPr lvl="1" algn="just">
              <a:lnSpc>
                <a:spcPct val="100000"/>
              </a:lnSpc>
            </a:pPr>
            <a:r>
              <a:rPr lang="en-IN" sz="2000" b="1" dirty="0">
                <a:latin typeface="Palatino Linotype" panose="02040502050505030304" pitchFamily="18" charset="0"/>
              </a:rPr>
              <a:t>carbon monoxide, </a:t>
            </a:r>
          </a:p>
          <a:p>
            <a:pPr lvl="1" algn="just">
              <a:lnSpc>
                <a:spcPct val="100000"/>
              </a:lnSpc>
            </a:pPr>
            <a:r>
              <a:rPr lang="en-IN" sz="2000" b="1" dirty="0" smtClean="0">
                <a:latin typeface="Palatino Linotype" panose="02040502050505030304" pitchFamily="18" charset="0"/>
              </a:rPr>
              <a:t>ammonia</a:t>
            </a:r>
            <a:r>
              <a:rPr lang="en-IN" sz="2000" b="1" dirty="0">
                <a:latin typeface="Palatino Linotype" panose="02040502050505030304" pitchFamily="18" charset="0"/>
              </a:rPr>
              <a:t>, </a:t>
            </a:r>
          </a:p>
          <a:p>
            <a:pPr lvl="1" algn="just">
              <a:lnSpc>
                <a:spcPct val="100000"/>
              </a:lnSpc>
            </a:pPr>
            <a:r>
              <a:rPr lang="en-IN" sz="2000" b="1" dirty="0">
                <a:latin typeface="Palatino Linotype" panose="02040502050505030304" pitchFamily="18" charset="0"/>
              </a:rPr>
              <a:t>formaldehyde,</a:t>
            </a:r>
          </a:p>
          <a:p>
            <a:pPr lvl="1" algn="just">
              <a:lnSpc>
                <a:spcPct val="100000"/>
              </a:lnSpc>
            </a:pPr>
            <a:r>
              <a:rPr lang="en-IN" sz="2000" b="1" dirty="0">
                <a:latin typeface="Palatino Linotype" panose="02040502050505030304" pitchFamily="18" charset="0"/>
              </a:rPr>
              <a:t>hydrogen </a:t>
            </a:r>
            <a:r>
              <a:rPr lang="en-US" sz="2000" b="1" dirty="0">
                <a:latin typeface="Palatino Linotype" panose="02040502050505030304" pitchFamily="18" charset="0"/>
              </a:rPr>
              <a:t>cyanide, </a:t>
            </a:r>
            <a:endParaRPr lang="en-US" dirty="0">
              <a:latin typeface="Palatino Linotype" panose="0204050205050503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many other toxic and irritant compounds, </a:t>
            </a:r>
            <a:endParaRPr lang="en-IN" sz="1600" dirty="0">
              <a:latin typeface="Palatino Linotype" panose="02040502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8890" y="2917883"/>
            <a:ext cx="32296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The particulate phase: 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Palatino Linotype" panose="02040502050505030304" pitchFamily="18" charset="0"/>
              </a:rPr>
              <a:t>nicotine, 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Palatino Linotype" panose="02040502050505030304" pitchFamily="18" charset="0"/>
              </a:rPr>
              <a:t>“tar” (itself made up of many toxic chemicals), 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Palatino Linotype" panose="02040502050505030304" pitchFamily="18" charset="0"/>
              </a:rPr>
              <a:t>benzene, and benzo(a)</a:t>
            </a:r>
            <a:r>
              <a:rPr lang="en-US" sz="2000" b="1" dirty="0" err="1">
                <a:latin typeface="Palatino Linotype" panose="02040502050505030304" pitchFamily="18" charset="0"/>
              </a:rPr>
              <a:t>pyrene</a:t>
            </a:r>
            <a:r>
              <a:rPr lang="en-US" sz="2000" b="1" dirty="0"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1026" name="Picture 2" descr="Rat poison in cigarettes: the Kiss of Death | Tobacco Is Nasty | Tobacco is  Nasty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91" y="1"/>
            <a:ext cx="2330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52809" y="4977694"/>
            <a:ext cx="2936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including more than </a:t>
            </a:r>
            <a:r>
              <a:rPr lang="en-US" b="1" dirty="0">
                <a:latin typeface="Palatino Linotype" panose="02040502050505030304" pitchFamily="18" charset="0"/>
              </a:rPr>
              <a:t>60</a:t>
            </a:r>
            <a:r>
              <a:rPr lang="en-US" dirty="0">
                <a:latin typeface="Palatino Linotype" panose="02040502050505030304" pitchFamily="18" charset="0"/>
              </a:rPr>
              <a:t> known </a:t>
            </a:r>
            <a:r>
              <a:rPr lang="en-US" b="1" dirty="0">
                <a:latin typeface="Palatino Linotype" panose="02040502050505030304" pitchFamily="18" charset="0"/>
              </a:rPr>
              <a:t>carcinogens</a:t>
            </a:r>
            <a:r>
              <a:rPr lang="en-US" dirty="0">
                <a:latin typeface="Palatino Linotype" panose="02040502050505030304" pitchFamily="18" charset="0"/>
              </a:rPr>
              <a:t> such as </a:t>
            </a:r>
            <a:r>
              <a:rPr lang="en-US" b="1" dirty="0" smtClean="0">
                <a:latin typeface="Palatino Linotype" panose="02040502050505030304" pitchFamily="18" charset="0"/>
              </a:rPr>
              <a:t>benzo(a)</a:t>
            </a:r>
            <a:r>
              <a:rPr lang="en-US" b="1" dirty="0" err="1" smtClean="0">
                <a:latin typeface="Palatino Linotype" panose="02040502050505030304" pitchFamily="18" charset="0"/>
              </a:rPr>
              <a:t>pyrene</a:t>
            </a:r>
            <a:r>
              <a:rPr lang="en-US" b="1" dirty="0" smtClean="0">
                <a:latin typeface="Palatino Linotype" panose="02040502050505030304" pitchFamily="18" charset="0"/>
              </a:rPr>
              <a:t> &amp; </a:t>
            </a:r>
            <a:r>
              <a:rPr lang="en-US" b="1" dirty="0" err="1" smtClean="0">
                <a:latin typeface="Palatino Linotype" panose="02040502050505030304" pitchFamily="18" charset="0"/>
              </a:rPr>
              <a:t>dimethylnitrosamine</a:t>
            </a:r>
            <a:r>
              <a:rPr lang="en-US" b="1" dirty="0">
                <a:latin typeface="Palatino Linotype" panose="02040502050505030304" pitchFamily="18" charset="0"/>
              </a:rPr>
              <a:t>. </a:t>
            </a:r>
            <a:endParaRPr lang="en-IN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5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147" y="367316"/>
            <a:ext cx="8223337" cy="60939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Palatino Linotype" panose="02040502050505030304" pitchFamily="18" charset="0"/>
              </a:rPr>
              <a:t>Tar: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Palatino Linotype" panose="02040502050505030304" pitchFamily="18" charset="0"/>
              </a:rPr>
              <a:t>is </a:t>
            </a:r>
            <a:r>
              <a:rPr lang="en-US" sz="2000" dirty="0">
                <a:latin typeface="Palatino Linotype" panose="02040502050505030304" pitchFamily="18" charset="0"/>
              </a:rPr>
              <a:t>inhaled with the smoke. </a:t>
            </a:r>
            <a:endParaRPr lang="en-US" sz="2000" dirty="0" smtClean="0">
              <a:latin typeface="Palatino Linotype" panose="0204050205050503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Palatino Linotype" panose="02040502050505030304" pitchFamily="18" charset="0"/>
              </a:rPr>
              <a:t>In </a:t>
            </a:r>
            <a:r>
              <a:rPr lang="en-US" sz="2000" dirty="0">
                <a:latin typeface="Palatino Linotype" panose="02040502050505030304" pitchFamily="18" charset="0"/>
              </a:rPr>
              <a:t>its condensate form, it is the sticky brown substance that stains fingers and teeth yellow and brown.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Palatino Linotype" panose="02040502050505030304" pitchFamily="18" charset="0"/>
              </a:rPr>
              <a:t>Nicotine: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Palatino Linotype" panose="02040502050505030304" pitchFamily="18" charset="0"/>
              </a:rPr>
              <a:t>an alkaloid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Palatino Linotype" panose="02040502050505030304" pitchFamily="18" charset="0"/>
              </a:rPr>
              <a:t>found </a:t>
            </a:r>
            <a:r>
              <a:rPr lang="en-US" sz="2000" dirty="0">
                <a:latin typeface="Palatino Linotype" panose="02040502050505030304" pitchFamily="18" charset="0"/>
              </a:rPr>
              <a:t>within the tobacco leaf and evaporates when the cigarette is lighted. </a:t>
            </a:r>
            <a:endParaRPr lang="en-US" sz="2000" dirty="0" smtClean="0">
              <a:latin typeface="Palatino Linotype" panose="0204050205050503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Palatino Linotype" panose="02040502050505030304" pitchFamily="18" charset="0"/>
              </a:rPr>
              <a:t>It </a:t>
            </a:r>
            <a:r>
              <a:rPr lang="en-US" sz="2000" dirty="0">
                <a:latin typeface="Palatino Linotype" panose="02040502050505030304" pitchFamily="18" charset="0"/>
              </a:rPr>
              <a:t>is quickly absorbed in the lungs, and it reaches the brain within 10–19 seconds.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Palatino Linotype" panose="02040502050505030304" pitchFamily="18" charset="0"/>
              </a:rPr>
              <a:t>highly </a:t>
            </a:r>
            <a:r>
              <a:rPr lang="en-US" sz="2000" dirty="0">
                <a:latin typeface="Palatino Linotype" panose="02040502050505030304" pitchFamily="18" charset="0"/>
              </a:rPr>
              <a:t>addictive. </a:t>
            </a:r>
            <a:endParaRPr lang="en-US" sz="2000" dirty="0" smtClean="0">
              <a:latin typeface="Palatino Linotype" panose="0204050205050503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Palatino Linotype" panose="02040502050505030304" pitchFamily="18" charset="0"/>
              </a:rPr>
              <a:t>It </a:t>
            </a:r>
            <a:r>
              <a:rPr lang="en-US" sz="2000" dirty="0">
                <a:latin typeface="Palatino Linotype" panose="02040502050505030304" pitchFamily="18" charset="0"/>
              </a:rPr>
              <a:t>causes a rise in blood pressure, increased heart and respiratory rates, and peripheral vasoconstriction.</a:t>
            </a:r>
            <a:endParaRPr lang="en-IN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5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20" y="286604"/>
            <a:ext cx="8070519" cy="14507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Challenge of Assessing Smoking Status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181" y="1737361"/>
            <a:ext cx="82333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All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dental patients must be asked about their smoking status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or tobacco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usage.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Current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smoking status is the minimal information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that must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be recorded (e.g., “Patient is currently smoking </a:t>
            </a:r>
            <a:r>
              <a:rPr lang="en-US" i="1" dirty="0">
                <a:solidFill>
                  <a:srgbClr val="000000"/>
                </a:solidFill>
                <a:latin typeface="PalatinoLinotype-Italic"/>
              </a:rPr>
              <a:t>X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cigarettes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per day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”), but the importance of cumulative exposure to cigarette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smoke means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that it is more appropriate to record pack-years of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smoking.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065" y="4984026"/>
            <a:ext cx="8705589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PalatinoLinotype-Roman"/>
              </a:rPr>
              <a:t>Pack-years = Number of packs smoked per day × Number </a:t>
            </a:r>
            <a:r>
              <a:rPr lang="en-US" b="1" dirty="0" smtClean="0">
                <a:latin typeface="PalatinoLinotype-Roman"/>
              </a:rPr>
              <a:t>of </a:t>
            </a:r>
            <a:r>
              <a:rPr lang="en-IN" b="1" dirty="0" smtClean="0">
                <a:latin typeface="PalatinoLinotype-Roman"/>
              </a:rPr>
              <a:t>years </a:t>
            </a:r>
            <a:r>
              <a:rPr lang="en-IN" b="1" dirty="0">
                <a:latin typeface="PalatinoLinotype-Roman"/>
              </a:rPr>
              <a:t>of smoking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7081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8473" y="1140704"/>
            <a:ext cx="70177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707B08"/>
                </a:solidFill>
                <a:latin typeface="PalatinoLinotype-Bold"/>
              </a:rPr>
              <a:t>When is a Smoker Not a Smoker</a:t>
            </a:r>
            <a:r>
              <a:rPr lang="en-US" sz="2800" b="1" dirty="0" smtClean="0">
                <a:solidFill>
                  <a:srgbClr val="707B08"/>
                </a:solidFill>
                <a:latin typeface="PalatinoLinotype-Bold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According to </a:t>
            </a:r>
            <a:r>
              <a:rPr lang="en-US" b="1" dirty="0">
                <a:latin typeface="Palatino Linotype" panose="02040502050505030304" pitchFamily="18" charset="0"/>
              </a:rPr>
              <a:t>Centers for Disease Control (CDC) </a:t>
            </a:r>
            <a:r>
              <a:rPr lang="en-US" b="1" dirty="0" smtClean="0">
                <a:latin typeface="Palatino Linotype" panose="02040502050505030304" pitchFamily="18" charset="0"/>
              </a:rPr>
              <a:t>and Prevention</a:t>
            </a:r>
            <a:r>
              <a:rPr lang="en-US" dirty="0">
                <a:latin typeface="Palatino Linotype" panose="02040502050505030304" pitchFamily="18" charset="0"/>
              </a:rPr>
              <a:t>, the smokers are classified as:</a:t>
            </a:r>
            <a:endParaRPr lang="en-US" b="1" dirty="0">
              <a:solidFill>
                <a:srgbClr val="707B08"/>
              </a:solidFill>
              <a:latin typeface="Palatino Linotype" panose="0204050205050503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solidFill>
                  <a:srgbClr val="000000"/>
                </a:solidFill>
                <a:latin typeface="PalatinoLinotype-Roman"/>
              </a:rPr>
              <a:t>Smokers: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have smoked ≥100 cigarettes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in their lifetime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and </a:t>
            </a:r>
            <a:r>
              <a:rPr lang="en-IN" b="1" dirty="0" smtClean="0">
                <a:solidFill>
                  <a:srgbClr val="000000"/>
                </a:solidFill>
                <a:latin typeface="PalatinoLinotype-Roman"/>
              </a:rPr>
              <a:t>currently </a:t>
            </a:r>
            <a:r>
              <a:rPr lang="en-IN" b="1" dirty="0">
                <a:solidFill>
                  <a:srgbClr val="000000"/>
                </a:solidFill>
                <a:latin typeface="PalatinoLinotype-Roman"/>
              </a:rPr>
              <a:t>smoke</a:t>
            </a:r>
            <a:r>
              <a:rPr lang="en-IN" dirty="0">
                <a:solidFill>
                  <a:srgbClr val="000000"/>
                </a:solidFill>
                <a:latin typeface="PalatinoLinotype-Roman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solidFill>
                  <a:srgbClr val="000000"/>
                </a:solidFill>
                <a:latin typeface="PalatinoLinotype-Roman"/>
              </a:rPr>
              <a:t>Former smokers: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have smoked ≥100 cigarettes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in their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lifetime and </a:t>
            </a:r>
            <a:r>
              <a:rPr lang="en-US" b="1" dirty="0">
                <a:solidFill>
                  <a:srgbClr val="000000"/>
                </a:solidFill>
                <a:latin typeface="PalatinoLinotype-Roman"/>
              </a:rPr>
              <a:t>do not </a:t>
            </a:r>
            <a:r>
              <a:rPr lang="en-US" b="1" dirty="0" smtClean="0">
                <a:solidFill>
                  <a:srgbClr val="000000"/>
                </a:solidFill>
                <a:latin typeface="PalatinoLinotype-Roman"/>
              </a:rPr>
              <a:t>currently </a:t>
            </a:r>
            <a:r>
              <a:rPr lang="en-US" b="1" dirty="0">
                <a:solidFill>
                  <a:srgbClr val="000000"/>
                </a:solidFill>
                <a:latin typeface="PalatinoLinotype-Roman"/>
              </a:rPr>
              <a:t>smoke.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solidFill>
                  <a:srgbClr val="000000"/>
                </a:solidFill>
                <a:latin typeface="PalatinoLinotype-Roman"/>
              </a:rPr>
              <a:t>Nonsmokers: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have</a:t>
            </a:r>
            <a:r>
              <a:rPr lang="en-US" b="1" u="sng" dirty="0">
                <a:solidFill>
                  <a:srgbClr val="000000"/>
                </a:solidFill>
                <a:latin typeface="PalatinoLinotype-Roman"/>
              </a:rPr>
              <a:t> not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smoked ≥100 cigarettes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in their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lifetime and </a:t>
            </a:r>
            <a:r>
              <a:rPr lang="en-US" b="1" dirty="0">
                <a:solidFill>
                  <a:srgbClr val="000000"/>
                </a:solidFill>
                <a:latin typeface="PalatinoLinotype-Roman"/>
              </a:rPr>
              <a:t>do not currently smoke.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65442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243B7B-0E52-4F21-8F96-E2296687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33" y="452344"/>
            <a:ext cx="8272429" cy="2479119"/>
          </a:xfrm>
          <a:prstGeom prst="rect">
            <a:avLst/>
          </a:prstGeom>
        </p:spPr>
      </p:pic>
      <p:pic>
        <p:nvPicPr>
          <p:cNvPr id="3074" name="Picture 2" descr="Cigarette pack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17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1C05D8-E722-4D4F-AE48-C81E36DE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223284"/>
            <a:ext cx="8559209" cy="99030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ON ORAL HEALTH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15AF21-2420-41FA-B031-A791F323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48" y="1404972"/>
            <a:ext cx="7981508" cy="5123419"/>
          </a:xfr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Halitosis: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Foul offensive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odour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characteristically seen in smokers.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Not only causes bad breath by itself but also encourages development of hairy tongue which traps food debris.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64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161</TotalTime>
  <Words>1082</Words>
  <Application>Microsoft Office PowerPoint</Application>
  <PresentationFormat>On-screen Show (4:3)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Algerian</vt:lpstr>
      <vt:lpstr>Arial</vt:lpstr>
      <vt:lpstr>Calibri</vt:lpstr>
      <vt:lpstr>Calibri Light</vt:lpstr>
      <vt:lpstr>Palatino Linotype</vt:lpstr>
      <vt:lpstr>PalatinoLinotype-Bold</vt:lpstr>
      <vt:lpstr>PalatinoLinotype-Italic</vt:lpstr>
      <vt:lpstr>PalatinoLinotype-Roman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WHAT DOES THE SMOKE CONTAIN?</vt:lpstr>
      <vt:lpstr>PowerPoint Presentation</vt:lpstr>
      <vt:lpstr>Challenge of Assessing Smoking Status</vt:lpstr>
      <vt:lpstr>PowerPoint Presentation</vt:lpstr>
      <vt:lpstr>PowerPoint Presentation</vt:lpstr>
      <vt:lpstr>       EFFECTS ON ORAL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SMOKING &amp; PERIODONTITIS</vt:lpstr>
      <vt:lpstr>Effects of smoking on the prevalence and severity of periodontal diseases</vt:lpstr>
      <vt:lpstr>PowerPoint Presentation</vt:lpstr>
      <vt:lpstr>Effects of smoking on the etiology and pathogenesis of periodontal disease</vt:lpstr>
      <vt:lpstr>Effects of smoking on the response to periodontal therapy</vt:lpstr>
      <vt:lpstr>Effects of smoking cessation on periodontal treatment outcomes</vt:lpstr>
      <vt:lpstr>PowerPoint Presentation</vt:lpstr>
      <vt:lpstr>HELPING YOUR PATIENTS TO QUIT SMOKING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SMOKING AND PERIODONTAL DISEASE</dc:title>
  <dc:creator>Microsoft account</dc:creator>
  <cp:lastModifiedBy>Microsoft account</cp:lastModifiedBy>
  <cp:revision>28</cp:revision>
  <dcterms:created xsi:type="dcterms:W3CDTF">2021-12-16T09:12:50Z</dcterms:created>
  <dcterms:modified xsi:type="dcterms:W3CDTF">2021-12-17T18:19:19Z</dcterms:modified>
</cp:coreProperties>
</file>